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1"/>
  </p:notesMasterIdLst>
  <p:sldIdLst>
    <p:sldId id="256" r:id="rId3"/>
    <p:sldId id="257" r:id="rId4"/>
    <p:sldId id="259" r:id="rId5"/>
    <p:sldId id="264" r:id="rId6"/>
    <p:sldId id="265" r:id="rId7"/>
    <p:sldId id="266" r:id="rId8"/>
    <p:sldId id="267" r:id="rId9"/>
    <p:sldId id="262" r:id="rId10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859" cy="5364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82066" y="0"/>
            <a:ext cx="3275859" cy="5364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pPr/>
              <a:t>5/31/2021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72389" y="1336437"/>
            <a:ext cx="6414897" cy="360838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968" y="5145282"/>
            <a:ext cx="6047740" cy="420977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155065"/>
            <a:ext cx="3275859" cy="5364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82066" y="10155065"/>
            <a:ext cx="3275859" cy="5364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pic>
        <p:nvPicPr>
          <p:cNvPr id="41" name="Рисунок 40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42" name="Рисунок 41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pic>
        <p:nvPicPr>
          <p:cNvPr id="88" name="Рисунок 87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89" name="Рисунок 88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stomShape 1"/>
          <p:cNvSpPr/>
          <p:nvPr/>
        </p:nvSpPr>
        <p:spPr>
          <a:xfrm>
            <a:off x="0" y="5105520"/>
            <a:ext cx="9143640" cy="175212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" name="CustomShape 2"/>
          <p:cNvSpPr/>
          <p:nvPr/>
        </p:nvSpPr>
        <p:spPr>
          <a:xfrm>
            <a:off x="0" y="0"/>
            <a:ext cx="9143640" cy="5105160"/>
          </a:xfrm>
          <a:prstGeom prst="rect">
            <a:avLst/>
          </a:prstGeom>
          <a:gradFill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0" y="3768480"/>
            <a:ext cx="9143640" cy="228564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0" y="1600200"/>
            <a:ext cx="9143640" cy="5105160"/>
          </a:xfrm>
          <a:prstGeom prst="ellipse">
            <a:avLst/>
          </a:prstGeom>
          <a:gradFill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" name="PlaceHolder 5"/>
          <p:cNvSpPr>
            <a:spLocks noGrp="1"/>
          </p:cNvSpPr>
          <p:nvPr>
            <p:ph type="dt"/>
          </p:nvPr>
        </p:nvSpPr>
        <p:spPr>
          <a:xfrm>
            <a:off x="6172200" y="6172200"/>
            <a:ext cx="25142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r>
              <a:rPr lang="ru-RU" sz="1100" b="1" strike="noStrike" spc="-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9.9.18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ftr"/>
          </p:nvPr>
        </p:nvSpPr>
        <p:spPr>
          <a:xfrm>
            <a:off x="457200" y="6172200"/>
            <a:ext cx="3352320" cy="364680"/>
          </a:xfrm>
          <a:prstGeom prst="rect">
            <a:avLst/>
          </a:prstGeom>
        </p:spPr>
        <p:txBody>
          <a:bodyPr anchor="ctr"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sldNum"/>
          </p:nvPr>
        </p:nvSpPr>
        <p:spPr>
          <a:xfrm>
            <a:off x="3809880" y="6172200"/>
            <a:ext cx="1828440" cy="36468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fld id="{1D358D2C-8B58-4969-B50E-4B8691367ED5}" type="slidenum">
              <a:rPr lang="ru-RU" sz="1200" b="1" strike="noStrike" spc="-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pPr algn="ctr">
                <a:lnSpc>
                  <a:spcPct val="100000"/>
                </a:lnSpc>
              </a:pPr>
              <a:t>‹#›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7" name="PlaceHolder 8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Для правки текста заголовка щёлкните мышью</a:t>
            </a:r>
          </a:p>
        </p:txBody>
      </p:sp>
      <p:sp>
        <p:nvSpPr>
          <p:cNvPr id="8" name="PlaceHolder 9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2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Для правки структуры щёлкните мышью</a:t>
            </a:r>
          </a:p>
          <a:p>
            <a:pPr marL="864235" lvl="1" indent="-323850"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Второй уровень структуры</a:t>
            </a:r>
          </a:p>
          <a:p>
            <a:pPr marL="1296035" lvl="2" indent="-28829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6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Третий уровень структуры</a:t>
            </a:r>
          </a:p>
          <a:p>
            <a:pPr marL="1727835" lvl="3" indent="-215900"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4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Четвёртый уровень структуры</a:t>
            </a:r>
          </a:p>
          <a:p>
            <a:pPr marL="2160270" lvl="4" indent="-21590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Пятый уровень структуры</a:t>
            </a:r>
          </a:p>
          <a:p>
            <a:pPr marL="2592070" lvl="5" indent="-21590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Шестой уровень структуры</a:t>
            </a:r>
          </a:p>
          <a:p>
            <a:pPr marL="3023870" lvl="6" indent="-21590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ustomShape 1" hidden="1"/>
          <p:cNvSpPr/>
          <p:nvPr/>
        </p:nvSpPr>
        <p:spPr>
          <a:xfrm>
            <a:off x="0" y="5105520"/>
            <a:ext cx="9143640" cy="175212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4" name="CustomShape 2" hidden="1"/>
          <p:cNvSpPr/>
          <p:nvPr/>
        </p:nvSpPr>
        <p:spPr>
          <a:xfrm>
            <a:off x="0" y="0"/>
            <a:ext cx="9143640" cy="5105160"/>
          </a:xfrm>
          <a:prstGeom prst="rect">
            <a:avLst/>
          </a:prstGeom>
          <a:gradFill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5" name="CustomShape 3" hidden="1"/>
          <p:cNvSpPr/>
          <p:nvPr/>
        </p:nvSpPr>
        <p:spPr>
          <a:xfrm>
            <a:off x="0" y="3768480"/>
            <a:ext cx="9143640" cy="228564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6" name="CustomShape 4" hidden="1"/>
          <p:cNvSpPr/>
          <p:nvPr/>
        </p:nvSpPr>
        <p:spPr>
          <a:xfrm>
            <a:off x="0" y="1600200"/>
            <a:ext cx="9143640" cy="5105160"/>
          </a:xfrm>
          <a:prstGeom prst="ellipse">
            <a:avLst/>
          </a:prstGeom>
          <a:gradFill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7" name="CustomShape 5"/>
          <p:cNvSpPr/>
          <p:nvPr/>
        </p:nvSpPr>
        <p:spPr>
          <a:xfrm>
            <a:off x="0" y="3866760"/>
            <a:ext cx="9143640" cy="29908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CustomShape 6"/>
          <p:cNvSpPr/>
          <p:nvPr/>
        </p:nvSpPr>
        <p:spPr>
          <a:xfrm>
            <a:off x="0" y="0"/>
            <a:ext cx="9143640" cy="3866400"/>
          </a:xfrm>
          <a:prstGeom prst="rect">
            <a:avLst/>
          </a:prstGeom>
          <a:gradFill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CustomShape 7"/>
          <p:cNvSpPr/>
          <p:nvPr/>
        </p:nvSpPr>
        <p:spPr>
          <a:xfrm>
            <a:off x="0" y="2652480"/>
            <a:ext cx="9143640" cy="228564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" name="CustomShape 8"/>
          <p:cNvSpPr/>
          <p:nvPr/>
        </p:nvSpPr>
        <p:spPr>
          <a:xfrm>
            <a:off x="0" y="1600200"/>
            <a:ext cx="9143640" cy="5105160"/>
          </a:xfrm>
          <a:prstGeom prst="ellipse">
            <a:avLst/>
          </a:prstGeom>
          <a:gradFill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1" name="PlaceHolder 9"/>
          <p:cNvSpPr>
            <a:spLocks noGrp="1"/>
          </p:cNvSpPr>
          <p:nvPr>
            <p:ph type="dt"/>
          </p:nvPr>
        </p:nvSpPr>
        <p:spPr>
          <a:xfrm>
            <a:off x="6172200" y="6172200"/>
            <a:ext cx="25142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r>
              <a:rPr lang="ru-RU" sz="1100" b="1" strike="noStrike" spc="-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9.9.18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52" name="PlaceHolder 10"/>
          <p:cNvSpPr>
            <a:spLocks noGrp="1"/>
          </p:cNvSpPr>
          <p:nvPr>
            <p:ph type="ftr"/>
          </p:nvPr>
        </p:nvSpPr>
        <p:spPr>
          <a:xfrm>
            <a:off x="457200" y="6172200"/>
            <a:ext cx="3352320" cy="364680"/>
          </a:xfrm>
          <a:prstGeom prst="rect">
            <a:avLst/>
          </a:prstGeom>
        </p:spPr>
        <p:txBody>
          <a:bodyPr anchor="ctr"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53" name="PlaceHolder 11"/>
          <p:cNvSpPr>
            <a:spLocks noGrp="1"/>
          </p:cNvSpPr>
          <p:nvPr>
            <p:ph type="sldNum"/>
          </p:nvPr>
        </p:nvSpPr>
        <p:spPr>
          <a:xfrm>
            <a:off x="3809880" y="6172200"/>
            <a:ext cx="1828440" cy="36468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fld id="{0EEE53A0-0ABF-4092-8B6D-E52EF6C915FD}" type="slidenum">
              <a:rPr lang="ru-RU" sz="1200" b="1" strike="noStrike" spc="-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pPr algn="ctr">
                <a:lnSpc>
                  <a:spcPct val="100000"/>
                </a:lnSpc>
              </a:pPr>
              <a:t>‹#›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54" name="PlaceHolder 12"/>
          <p:cNvSpPr>
            <a:spLocks noGrp="1"/>
          </p:cNvSpPr>
          <p:nvPr>
            <p:ph type="title"/>
          </p:nvPr>
        </p:nvSpPr>
        <p:spPr>
          <a:xfrm>
            <a:off x="817560" y="3132360"/>
            <a:ext cx="7175160" cy="1792800"/>
          </a:xfrm>
          <a:prstGeom prst="rect">
            <a:avLst/>
          </a:prstGeom>
        </p:spPr>
        <p:txBody>
          <a:bodyPr/>
          <a:lstStyle/>
          <a:p>
            <a:pPr marL="640080" indent="-456565">
              <a:lnSpc>
                <a:spcPct val="100000"/>
              </a:lnSpc>
              <a:buClr>
                <a:srgbClr val="C3260C"/>
              </a:buClr>
              <a:buSzPct val="128000"/>
              <a:buFont typeface="Georgia" panose="02040502050405020303"/>
              <a:buChar char="*"/>
            </a:pPr>
            <a:r>
              <a:rPr lang="ru-RU" sz="5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Образец заголовка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 panose="020B0603020202020204"/>
            </a:endParaRPr>
          </a:p>
        </p:txBody>
      </p:sp>
      <p:sp>
        <p:nvSpPr>
          <p:cNvPr id="55" name="PlaceHolder 1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2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Для правки структуры щёлкните мышью</a:t>
            </a:r>
          </a:p>
          <a:p>
            <a:pPr marL="864235" lvl="1" indent="-323850"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Второй уровень структуры</a:t>
            </a:r>
          </a:p>
          <a:p>
            <a:pPr marL="1296035" lvl="2" indent="-28829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6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Третий уровень структуры</a:t>
            </a:r>
          </a:p>
          <a:p>
            <a:pPr marL="1727835" lvl="3" indent="-215900"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4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Четвёртый уровень структуры</a:t>
            </a:r>
          </a:p>
          <a:p>
            <a:pPr marL="2160270" lvl="4" indent="-21590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Пятый уровень структуры</a:t>
            </a:r>
          </a:p>
          <a:p>
            <a:pPr marL="2592070" lvl="5" indent="-21590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Шестой уровень структуры</a:t>
            </a:r>
          </a:p>
          <a:p>
            <a:pPr marL="3023870" lvl="6" indent="-21590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861060" y="0"/>
            <a:ext cx="8103235" cy="350329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          Дополнительная платная образовательная услуга – занятия с логопедом     </a:t>
            </a:r>
          </a:p>
          <a:p>
            <a:pPr>
              <a:lnSpc>
                <a:spcPct val="100000"/>
              </a:lnSpc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                   «Речевичок»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pic>
        <p:nvPicPr>
          <p:cNvPr id="91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89305" y="1262380"/>
            <a:ext cx="5848985" cy="3367405"/>
          </a:xfrm>
          <a:prstGeom prst="rect">
            <a:avLst/>
          </a:prstGeom>
          <a:ln>
            <a:noFill/>
          </a:ln>
        </p:spPr>
      </p:pic>
      <p:sp>
        <p:nvSpPr>
          <p:cNvPr id="92" name="CustomShape 2"/>
          <p:cNvSpPr/>
          <p:nvPr/>
        </p:nvSpPr>
        <p:spPr>
          <a:xfrm>
            <a:off x="467640" y="2274840"/>
            <a:ext cx="7632360" cy="420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Руководитель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: учитель-логопед высшей квалификационной категории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Иксанова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Альфия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 </a:t>
            </a:r>
            <a:r>
              <a:rPr lang="ru-RU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Мингалиевна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.</a:t>
            </a: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Образование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: высшее, Ульяновский  государственный педагогический университет</a:t>
            </a: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Стаж работы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: 19 лет.</a:t>
            </a: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Курсы по программе</a:t>
            </a:r>
            <a:r>
              <a:rPr lang="ru-RU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 panose="020B0603020202020204"/>
              </a:rPr>
              <a:t>: Профессиональная деятельность учителя-логопеда в соответствии с требованиями ФГОС ДО.</a:t>
            </a: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Рисунок 93"/>
          <p:cNvPicPr/>
          <p:nvPr/>
        </p:nvPicPr>
        <p:blipFill>
          <a:blip r:embed="rId2"/>
          <a:srcRect r="-16924"/>
          <a:stretch>
            <a:fillRect/>
          </a:stretch>
        </p:blipFill>
        <p:spPr>
          <a:xfrm>
            <a:off x="179705" y="3956685"/>
            <a:ext cx="8514715" cy="2653030"/>
          </a:xfrm>
          <a:prstGeom prst="rect">
            <a:avLst/>
          </a:prstGeom>
          <a:ln>
            <a:noFill/>
          </a:ln>
        </p:spPr>
      </p:pic>
      <p:sp>
        <p:nvSpPr>
          <p:cNvPr id="95" name="TextShape 1"/>
          <p:cNvSpPr txBox="1"/>
          <p:nvPr/>
        </p:nvSpPr>
        <p:spPr>
          <a:xfrm>
            <a:off x="395536" y="764704"/>
            <a:ext cx="6853784" cy="5139296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ru-RU" sz="2400" b="0" i="1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Цель работы кружка</a:t>
            </a:r>
            <a:r>
              <a:rPr lang="ru-RU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: </a:t>
            </a:r>
          </a:p>
          <a:p>
            <a:r>
              <a:rPr lang="ru-RU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профилактика нарушения речи у детей </a:t>
            </a:r>
            <a:endParaRPr lang="ru-RU" sz="24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r>
              <a:rPr lang="ru-RU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4-6 </a:t>
            </a:r>
            <a:r>
              <a:rPr lang="ru-RU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лет в условиях дошкольного учреждения</a:t>
            </a:r>
            <a:r>
              <a:rPr lang="ru-RU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.</a:t>
            </a:r>
          </a:p>
          <a:p>
            <a:endParaRPr lang="ru-RU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r>
              <a:rPr lang="ru-RU" sz="2400" b="0" i="1" strike="noStrike" spc="-1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Форма организации</a:t>
            </a:r>
            <a:r>
              <a:rPr lang="ru-RU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:</a:t>
            </a:r>
          </a:p>
          <a:p>
            <a:r>
              <a:rPr lang="ru-RU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 подгрупповая (7-10 детей)</a:t>
            </a: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96" name="TextShape 2"/>
          <p:cNvSpPr txBox="1"/>
          <p:nvPr/>
        </p:nvSpPr>
        <p:spPr>
          <a:xfrm>
            <a:off x="1728000" y="1872000"/>
            <a:ext cx="721800" cy="346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pic>
        <p:nvPicPr>
          <p:cNvPr id="6" name="Рисунок 6"/>
          <p:cNvPicPr/>
          <p:nvPr/>
        </p:nvPicPr>
        <p:blipFill>
          <a:blip r:embed="rId3"/>
          <a:stretch>
            <a:fillRect/>
          </a:stretch>
        </p:blipFill>
        <p:spPr>
          <a:xfrm>
            <a:off x="5939654" y="1917330"/>
            <a:ext cx="2448104" cy="1916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140" y="260350"/>
            <a:ext cx="7924165" cy="4215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>
                <a:solidFill>
                  <a:srgbClr val="FF0000"/>
                </a:solidFill>
              </a:rPr>
              <a:t>В содержание занятий включены </a:t>
            </a:r>
            <a:r>
              <a:rPr lang="ru-RU" sz="2400" i="1">
                <a:solidFill>
                  <a:srgbClr val="FF0000"/>
                </a:solidFill>
              </a:rPr>
              <a:t>следующие </a:t>
            </a:r>
            <a:r>
              <a:rPr lang="ru-RU" sz="2400" i="1" smtClean="0">
                <a:solidFill>
                  <a:srgbClr val="FF0000"/>
                </a:solidFill>
              </a:rPr>
              <a:t>      виды </a:t>
            </a:r>
            <a:r>
              <a:rPr lang="ru-RU" sz="2400" i="1" dirty="0">
                <a:solidFill>
                  <a:srgbClr val="FF0000"/>
                </a:solidFill>
              </a:rPr>
              <a:t>работы</a:t>
            </a:r>
            <a:r>
              <a:rPr lang="ru-RU" sz="2400" i="1" dirty="0" smtClean="0">
                <a:solidFill>
                  <a:srgbClr val="FF0000"/>
                </a:solidFill>
              </a:rPr>
              <a:t>:</a:t>
            </a:r>
          </a:p>
          <a:p>
            <a:r>
              <a:rPr lang="ru-RU" sz="2000" dirty="0" smtClean="0">
                <a:sym typeface="Symbol" panose="05050102010706020507"/>
              </a:rPr>
              <a:t></a:t>
            </a:r>
            <a:r>
              <a:rPr lang="ru-RU" sz="2000" dirty="0" smtClean="0"/>
              <a:t> </a:t>
            </a:r>
            <a:r>
              <a:rPr lang="ru-RU" sz="2000" dirty="0"/>
              <a:t>Артикуляционная гимнастика, самомассаж органов артикуляции. </a:t>
            </a:r>
          </a:p>
          <a:p>
            <a:r>
              <a:rPr lang="ru-RU" sz="2000" dirty="0">
                <a:sym typeface="Symbol" panose="05050102010706020507"/>
              </a:rPr>
              <a:t></a:t>
            </a:r>
            <a:r>
              <a:rPr lang="ru-RU" sz="2000" dirty="0"/>
              <a:t> Упражнения на развитие слухового восприятия, фонематических процессов, внимания, памяти. </a:t>
            </a:r>
          </a:p>
          <a:p>
            <a:r>
              <a:rPr lang="ru-RU" sz="2000" dirty="0">
                <a:sym typeface="Symbol" panose="05050102010706020507"/>
              </a:rPr>
              <a:t></a:t>
            </a:r>
            <a:r>
              <a:rPr lang="ru-RU" sz="2000" dirty="0"/>
              <a:t> Артикуляционные и дыхательные упражнения. </a:t>
            </a:r>
          </a:p>
          <a:p>
            <a:r>
              <a:rPr lang="ru-RU" sz="2000" dirty="0">
                <a:sym typeface="Symbol" panose="05050102010706020507"/>
              </a:rPr>
              <a:t></a:t>
            </a:r>
            <a:r>
              <a:rPr lang="ru-RU" sz="2000" dirty="0"/>
              <a:t> Упражнения на развитие темпа, ритма и координации речи.</a:t>
            </a:r>
          </a:p>
          <a:p>
            <a:r>
              <a:rPr lang="ru-RU" sz="2000" dirty="0">
                <a:sym typeface="Symbol" panose="05050102010706020507"/>
              </a:rPr>
              <a:t></a:t>
            </a:r>
            <a:r>
              <a:rPr lang="ru-RU" sz="2000" dirty="0"/>
              <a:t> Игры и упражнения для развития мелкой моторики рук, самомассаж кистей рук, игры с су-</a:t>
            </a:r>
            <a:r>
              <a:rPr lang="ru-RU" sz="2000" dirty="0" err="1"/>
              <a:t>джок</a:t>
            </a:r>
            <a:r>
              <a:rPr lang="ru-RU" sz="2000" dirty="0"/>
              <a:t> мячиками. </a:t>
            </a:r>
          </a:p>
          <a:p>
            <a:r>
              <a:rPr lang="ru-RU" sz="2000" dirty="0">
                <a:sym typeface="Symbol" panose="05050102010706020507"/>
              </a:rPr>
              <a:t></a:t>
            </a:r>
            <a:r>
              <a:rPr lang="ru-RU" sz="2000" dirty="0"/>
              <a:t> Лексико-грамматические упражнения и упражнения для формирования связной речи. </a:t>
            </a:r>
          </a:p>
          <a:p>
            <a:r>
              <a:rPr lang="ru-RU" sz="2000" dirty="0">
                <a:sym typeface="Symbol" panose="05050102010706020507"/>
              </a:rPr>
              <a:t></a:t>
            </a:r>
            <a:r>
              <a:rPr lang="ru-RU" sz="2000" dirty="0"/>
              <a:t> Упражнения на расслабление (</a:t>
            </a:r>
            <a:r>
              <a:rPr lang="ru-RU" sz="2000" dirty="0" smtClean="0"/>
              <a:t>релаксация)</a:t>
            </a:r>
            <a:endParaRPr lang="ru-RU" sz="2000" dirty="0"/>
          </a:p>
        </p:txBody>
      </p:sp>
      <p:pic>
        <p:nvPicPr>
          <p:cNvPr id="3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35560" y="4370705"/>
            <a:ext cx="5142230" cy="2296795"/>
          </a:xfrm>
          <a:prstGeom prst="rect">
            <a:avLst/>
          </a:prstGeom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lum bright="24000" contrast="6000"/>
          </a:blip>
          <a:stretch>
            <a:fillRect/>
          </a:stretch>
        </p:blipFill>
        <p:spPr>
          <a:xfrm>
            <a:off x="7396480" y="1028065"/>
            <a:ext cx="1849120" cy="31413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rcRect l="1779" t="29190" b="23034"/>
          <a:stretch>
            <a:fillRect/>
          </a:stretch>
        </p:blipFill>
        <p:spPr>
          <a:xfrm>
            <a:off x="5549265" y="4370705"/>
            <a:ext cx="3522980" cy="23653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Артикуляционная гимнастика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10" y="1653540"/>
            <a:ext cx="3601720" cy="45980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160" y="1598930"/>
            <a:ext cx="3491230" cy="470789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Пальчиковая гимнастика</a:t>
            </a:r>
            <a:b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</a:br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в игровой форме</a:t>
            </a:r>
          </a:p>
        </p:txBody>
      </p:sp>
      <p:sp>
        <p:nvSpPr>
          <p:cNvPr id="5" name="Улыбающееся лицо 4"/>
          <p:cNvSpPr/>
          <p:nvPr/>
        </p:nvSpPr>
        <p:spPr>
          <a:xfrm>
            <a:off x="671804" y="2368810"/>
            <a:ext cx="1483568" cy="1357604"/>
          </a:xfrm>
          <a:prstGeom prst="smileyFac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rcRect r="6323" b="17402"/>
          <a:stretch>
            <a:fillRect/>
          </a:stretch>
        </p:blipFill>
        <p:spPr>
          <a:xfrm>
            <a:off x="251460" y="1917065"/>
            <a:ext cx="3960495" cy="43129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rcRect b="20697"/>
          <a:stretch>
            <a:fillRect/>
          </a:stretch>
        </p:blipFill>
        <p:spPr>
          <a:xfrm>
            <a:off x="4787900" y="1902460"/>
            <a:ext cx="4053840" cy="434213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7210" y="-819150"/>
            <a:ext cx="4723130" cy="3740150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Занятия по развитию речи</a:t>
            </a:r>
          </a:p>
        </p:txBody>
      </p:sp>
      <p:sp>
        <p:nvSpPr>
          <p:cNvPr id="3" name="Вертикальный свиток 2"/>
          <p:cNvSpPr/>
          <p:nvPr/>
        </p:nvSpPr>
        <p:spPr>
          <a:xfrm>
            <a:off x="6235065" y="2061210"/>
            <a:ext cx="2908935" cy="3634740"/>
          </a:xfrm>
          <a:prstGeom prst="verticalScroll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dirty="0" smtClean="0">
                <a:solidFill>
                  <a:schemeClr val="accent2">
                    <a:lumMod val="50000"/>
                  </a:schemeClr>
                </a:solidFill>
                <a:latin typeface="Bahnschrift Light SemiCondensed" panose="020B0502040204020203" pitchFamily="34" charset="0"/>
              </a:rPr>
              <a:t>Я ЛЮБЛЮ УЧИТЬСЯ!</a:t>
            </a:r>
            <a:endParaRPr lang="ru-RU" sz="2700" dirty="0">
              <a:solidFill>
                <a:schemeClr val="accent2">
                  <a:lumMod val="50000"/>
                </a:schemeClr>
              </a:solidFill>
              <a:latin typeface="Bahnschrift Light SemiCondensed" panose="020B05020402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rcRect l="29918" t="9198" r="3167" b="22145"/>
          <a:stretch>
            <a:fillRect/>
          </a:stretch>
        </p:blipFill>
        <p:spPr>
          <a:xfrm>
            <a:off x="179070" y="1988820"/>
            <a:ext cx="2980055" cy="40773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47720" y="1988820"/>
            <a:ext cx="2947035" cy="39300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Подготовка к обучению грамоте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05" y="1647190"/>
            <a:ext cx="3488690" cy="46520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755" y="1647190"/>
            <a:ext cx="3469640" cy="46272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980728"/>
            <a:ext cx="655272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Систематические занятия по данной программе способствуют</a:t>
            </a:r>
            <a:r>
              <a:rPr lang="ru-RU" dirty="0"/>
              <a:t>: </a:t>
            </a:r>
            <a:endParaRPr lang="ru-RU" dirty="0" smtClean="0"/>
          </a:p>
          <a:p>
            <a:endParaRPr lang="ru-RU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dirty="0"/>
              <a:t>коррекции звукопроизношения;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dirty="0"/>
              <a:t>развитию просодической стороны речи;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dirty="0"/>
              <a:t>формированию слоговой структуры слова;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dirty="0"/>
              <a:t>коррекции лексико-грамматической стороны речи; 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dirty="0"/>
              <a:t>формированию связной речи,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dirty="0"/>
              <a:t>коммуникативных возможностей каждого ребенка</a:t>
            </a:r>
            <a:r>
              <a:rPr lang="ru-RU" dirty="0"/>
              <a:t>. </a:t>
            </a:r>
          </a:p>
        </p:txBody>
      </p:sp>
      <p:pic>
        <p:nvPicPr>
          <p:cNvPr id="3" name="Рисунок 2" descr="https://belyaeva-ds13.edumsko.ru/uploads/3000/6853/persona/folders/untitled_folder/HPhE3t5DFzI.jpg?147752052397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846916" y="4077072"/>
            <a:ext cx="3165244" cy="2376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</TotalTime>
  <Words>209</Words>
  <Application>WPS Presentation</Application>
  <PresentationFormat>Экран (4:3)</PresentationFormat>
  <Paragraphs>45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Office Theme</vt:lpstr>
      <vt:lpstr>Office Theme</vt:lpstr>
      <vt:lpstr>Слайд 1</vt:lpstr>
      <vt:lpstr>Слайд 2</vt:lpstr>
      <vt:lpstr>Слайд 3</vt:lpstr>
      <vt:lpstr>Артикуляционная гимнастика</vt:lpstr>
      <vt:lpstr>Пальчиковая гимнастика в игровой форме</vt:lpstr>
      <vt:lpstr>Занятия по развитию речи</vt:lpstr>
      <vt:lpstr>Подготовка к обучению грамоте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МБДОУ  67</dc:creator>
  <cp:lastModifiedBy>1</cp:lastModifiedBy>
  <cp:revision>25</cp:revision>
  <dcterms:created xsi:type="dcterms:W3CDTF">2017-09-06T08:23:00Z</dcterms:created>
  <dcterms:modified xsi:type="dcterms:W3CDTF">2021-05-31T13:46:11Z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5</vt:i4>
  </property>
  <property fmtid="{D5CDD505-2E9C-101B-9397-08002B2CF9AE}" pid="12" name="KSOProductBuildVer">
    <vt:lpwstr>1033-11.2.0.10132</vt:lpwstr>
  </property>
</Properties>
</file>